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9" r:id="rId1"/>
  </p:sldMasterIdLst>
  <p:sldIdLst>
    <p:sldId id="256" r:id="rId2"/>
    <p:sldId id="257" r:id="rId3"/>
    <p:sldId id="265" r:id="rId4"/>
    <p:sldId id="263" r:id="rId5"/>
    <p:sldId id="266" r:id="rId6"/>
    <p:sldId id="264" r:id="rId7"/>
    <p:sldId id="258" r:id="rId8"/>
    <p:sldId id="272" r:id="rId9"/>
    <p:sldId id="261" r:id="rId10"/>
    <p:sldId id="268" r:id="rId11"/>
    <p:sldId id="271" r:id="rId12"/>
    <p:sldId id="273" r:id="rId13"/>
    <p:sldId id="260" r:id="rId14"/>
    <p:sldId id="259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-91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995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16376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894487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245286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288776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80657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524866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4260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625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784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9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900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606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618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889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852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408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509A250-FF31-4206-8172-F9D3106AACB1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1263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-143691" y="378823"/>
            <a:ext cx="12488091" cy="1994266"/>
          </a:xfrm>
          <a:noFill/>
          <a:ln>
            <a:noFill/>
          </a:ln>
          <a:effectLst>
            <a:glow rad="127000">
              <a:srgbClr val="0070C0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0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Кировское областное государственное бюджетное учреждение здравоохранения </a:t>
            </a:r>
            <a:r>
              <a:rPr lang="ru-RU" sz="4100" b="1" cap="none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«Зуевская центральная районная больница»</a:t>
            </a:r>
          </a:p>
        </p:txBody>
      </p:sp>
      <p:pic>
        <p:nvPicPr>
          <p:cNvPr id="1026" name="Picture 2" descr="http://zcrb.medkirov.ru/sites/z/main.nsf/ad7b565453a0da49c32576030040a424/16e6a3baef2ae0a9c3257cc30053132d/doc_body_top/0.208?OpenElement&amp;FieldElemForma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" y="3605348"/>
            <a:ext cx="12204339" cy="2466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6344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3 0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78" y="2554436"/>
            <a:ext cx="5638452" cy="4229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769430" y="4807131"/>
            <a:ext cx="6422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Палата интенсивной терапии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146261" y="1313229"/>
            <a:ext cx="6422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Палата для новорожденных в детском отделении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7751" y="257223"/>
            <a:ext cx="3205655" cy="44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401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889633" y="2002436"/>
            <a:ext cx="6422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97550" y="4599652"/>
            <a:ext cx="64225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Кабинет офтальмолога</a:t>
            </a:r>
          </a:p>
          <a:p>
            <a:pPr algn="ctr"/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7021" y="4288221"/>
            <a:ext cx="1860331" cy="9984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3200" b="1" i="1" dirty="0">
              <a:ln w="0"/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945821" y="4777381"/>
            <a:ext cx="2491991" cy="860400"/>
          </a:xfrm>
        </p:spPr>
        <p:txBody>
          <a:bodyPr/>
          <a:lstStyle/>
          <a:p>
            <a:r>
              <a:rPr lang="ru-RU" i="1" dirty="0" smtClean="0">
                <a:cs typeface="AngsanaUPC" pitchFamily="18" charset="-34"/>
              </a:rPr>
              <a:t> 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14762" y="4652720"/>
            <a:ext cx="3953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Кабинет маммографии</a:t>
            </a:r>
            <a:endParaRPr lang="ru-RU" sz="28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un9-45.userapi.com/impg/xYlhgb9z7ZZaN5Mi2H6QU_wo0t6aPgfBOHG5GA/p3l2Cw5GLr8.jpg?size=1147x860&amp;quality=95&amp;sign=69732790fefb3c1557fcfc439a2a5f68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963" y="672662"/>
            <a:ext cx="4433077" cy="3323842"/>
          </a:xfrm>
          <a:prstGeom prst="rect">
            <a:avLst/>
          </a:prstGeom>
          <a:noFill/>
        </p:spPr>
      </p:pic>
      <p:pic>
        <p:nvPicPr>
          <p:cNvPr id="5124" name="Picture 4" descr="https://sun9-79.userapi.com/impg/JBdccHpdQhxu6wOw9riW0JBLmLAD25W1cVJaQg/8iGSflS93qU.jpg?size=960x720&amp;quality=95&amp;sign=a6133c37d550103b7789e15ea47b5a84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1989" y="808147"/>
            <a:ext cx="4387850" cy="329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15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:\фотогр\23 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01" y="524414"/>
            <a:ext cx="5404373" cy="4053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89633" y="2002436"/>
            <a:ext cx="6422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97550" y="4599652"/>
            <a:ext cx="6422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Рентген-кабинет стационара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7021" y="4288221"/>
            <a:ext cx="1860331" cy="9984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ru-RU" sz="3200" b="1" i="1" dirty="0">
              <a:ln w="0"/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945821" y="4777381"/>
            <a:ext cx="2491991" cy="860400"/>
          </a:xfrm>
        </p:spPr>
        <p:txBody>
          <a:bodyPr/>
          <a:lstStyle/>
          <a:p>
            <a:r>
              <a:rPr lang="ru-RU" i="1" dirty="0" smtClean="0">
                <a:cs typeface="AngsanaUPC" pitchFamily="18" charset="-34"/>
              </a:rPr>
              <a:t>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210" y="284897"/>
            <a:ext cx="5756949" cy="39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178733" y="4652720"/>
            <a:ext cx="5825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Холл поликлинического отделения </a:t>
            </a:r>
            <a:endParaRPr lang="ru-RU" sz="28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5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8079740"/>
              </p:ext>
            </p:extLst>
          </p:nvPr>
        </p:nvGraphicFramePr>
        <p:xfrm>
          <a:off x="697023" y="3180076"/>
          <a:ext cx="10358904" cy="298619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25795">
                  <a:extLst>
                    <a:ext uri="{9D8B030D-6E8A-4147-A177-3AD203B41FA5}">
                      <a16:colId xmlns:a16="http://schemas.microsoft.com/office/drawing/2014/main" xmlns="" val="1990970101"/>
                    </a:ext>
                  </a:extLst>
                </a:gridCol>
                <a:gridCol w="5133109">
                  <a:extLst>
                    <a:ext uri="{9D8B030D-6E8A-4147-A177-3AD203B41FA5}">
                      <a16:colId xmlns:a16="http://schemas.microsoft.com/office/drawing/2014/main" xmlns="" val="1310229260"/>
                    </a:ext>
                  </a:extLst>
                </a:gridCol>
              </a:tblGrid>
              <a:tr h="35656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2000" b="1" i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работы</a:t>
                      </a:r>
                      <a:endParaRPr lang="ru-RU" sz="2000" b="1" i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2717515139"/>
                  </a:ext>
                </a:extLst>
              </a:tr>
              <a:tr h="35656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Врач-педиатр</a:t>
                      </a:r>
                      <a:r>
                        <a:rPr lang="ru-RU" sz="2000" b="1" i="0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участковый</a:t>
                      </a:r>
                      <a:endParaRPr lang="ru-RU" sz="2000" b="1" i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Поликлиническое отделение  г. Зуевка</a:t>
                      </a:r>
                      <a:endParaRPr lang="ru-RU" sz="2000" b="1" i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302352700"/>
                  </a:ext>
                </a:extLst>
              </a:tr>
              <a:tr h="35656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</a:t>
                      </a: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Фельдшерско-акушерский пункт </a:t>
                      </a:r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с.Рябово,  с. Хмелевка, д. Большие Пасынки, с. </a:t>
                      </a:r>
                      <a:r>
                        <a:rPr lang="ru-RU" sz="2000" b="1" i="0" u="non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Лема</a:t>
                      </a:r>
                      <a:endParaRPr lang="ru-RU" sz="2000" b="1" i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362611334"/>
                  </a:ext>
                </a:extLst>
              </a:tr>
              <a:tr h="300264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 общей практики</a:t>
                      </a: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п.Семушино</a:t>
                      </a:r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="1" i="0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п.Косино</a:t>
                      </a:r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 i="0" u="none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п.Кордяга</a:t>
                      </a:r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Зуевского района</a:t>
                      </a: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3701308277"/>
                  </a:ext>
                </a:extLst>
              </a:tr>
              <a:tr h="18766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Врач-терапевт</a:t>
                      </a: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 г. Зуевка</a:t>
                      </a: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3747572867"/>
                  </a:ext>
                </a:extLst>
              </a:tr>
              <a:tr h="18766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Врач-терапевт участковый</a:t>
                      </a:r>
                      <a:endParaRPr lang="ru-RU" sz="2000" b="1" i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Поликлиническое отделение г. Зуевка</a:t>
                      </a: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3980238958"/>
                  </a:ext>
                </a:extLst>
              </a:tr>
              <a:tr h="187665"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</a:t>
                      </a:r>
                      <a:r>
                        <a:rPr lang="ru-RU" sz="2000" b="1" i="0" u="non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акушер-гинеколог</a:t>
                      </a:r>
                      <a:endParaRPr lang="ru-RU" sz="2000" b="1" i="0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Поликлиническое отделение г. Зуевка</a:t>
                      </a:r>
                    </a:p>
                  </a:txBody>
                  <a:tcPr marL="27895" marR="27895" marT="13947" marB="13947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Заголовок 8"/>
          <p:cNvSpPr txBox="1">
            <a:spLocks/>
          </p:cNvSpPr>
          <p:nvPr/>
        </p:nvSpPr>
        <p:spPr>
          <a:xfrm>
            <a:off x="1726127" y="75032"/>
            <a:ext cx="8621485" cy="730309"/>
          </a:xfrm>
          <a:prstGeom prst="rect">
            <a:avLst/>
          </a:prstGeom>
          <a:noFill/>
          <a:ln>
            <a:noFill/>
          </a:ln>
          <a:effectLst>
            <a:glow rad="127000">
              <a:srgbClr val="0070C0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cap="none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Кадры</a:t>
            </a:r>
            <a:endParaRPr lang="ru-RU" sz="4100" b="1" cap="none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777770"/>
            <a:ext cx="100192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Зуевской ЦРБ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работает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264 сотрудника,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них: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Медицинского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персонала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165 человек</a:t>
            </a:r>
            <a:endParaRPr lang="en-US" sz="2800" b="1" i="1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0" lvl="5" indent="-4572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Врачей - 34</a:t>
            </a:r>
            <a:endParaRPr lang="en-US" sz="2400" b="1" i="1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0" lvl="5" indent="-4572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Среднего медперсонала - 131</a:t>
            </a:r>
            <a:endParaRPr lang="ru-RU" sz="24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25583" y="2629350"/>
            <a:ext cx="6422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Потребность в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кадрах</a:t>
            </a:r>
            <a:endParaRPr lang="ru-RU" sz="28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0586" y="1221455"/>
            <a:ext cx="85614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целях поддержки вновь прибывшим медицинским работникам предоставляются компенсационные выплаты по федеральной </a:t>
            </a:r>
            <a:r>
              <a:rPr lang="ru-RU" sz="36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программе </a:t>
            </a:r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«Земский доктор» и «Земский </a:t>
            </a:r>
            <a:r>
              <a:rPr lang="ru-RU" sz="36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фельдшер» и </a:t>
            </a:r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региональной </a:t>
            </a:r>
            <a:r>
              <a:rPr lang="ru-RU" sz="36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Вятский </a:t>
            </a:r>
            <a:r>
              <a:rPr lang="ru-RU" sz="36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медик». Предоставляется благоустроенное </a:t>
            </a:r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жилье. </a:t>
            </a: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1776549" y="128613"/>
            <a:ext cx="8621485" cy="730309"/>
          </a:xfrm>
          <a:prstGeom prst="rect">
            <a:avLst/>
          </a:prstGeom>
          <a:noFill/>
          <a:ln>
            <a:noFill/>
          </a:ln>
          <a:effectLst>
            <a:glow rad="127000">
              <a:srgbClr val="0070C0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cap="none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Единовременные выплаты</a:t>
            </a:r>
            <a:endParaRPr lang="ru-RU" sz="4100" b="1" cap="none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697" y="4198809"/>
            <a:ext cx="3448594" cy="2263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812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8778" y="5415810"/>
            <a:ext cx="96882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Зуевской ЦРБ  </a:t>
            </a:r>
            <a:endParaRPr lang="ru-RU" alt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Овечкина 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Вячеславовна, </a:t>
            </a:r>
            <a:endParaRPr lang="ru-RU" alt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8(83337)2-57-12, </a:t>
            </a:r>
            <a:r>
              <a:rPr lang="en-US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zuevskayacrb@mail.ru</a:t>
            </a:r>
            <a:endParaRPr lang="ru-RU" alt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106" y="231327"/>
            <a:ext cx="116607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Уважаемые выпускники, </a:t>
            </a: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молодые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специалисты!</a:t>
            </a:r>
          </a:p>
          <a:p>
            <a:pPr algn="ctr"/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будем рады видеть вас в нашем коллективе, </a:t>
            </a: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надеемся на плодотворное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сотрудничество, </a:t>
            </a: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только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молодые и активные  кадры могут  поднять уровень  </a:t>
            </a:r>
            <a:r>
              <a:rPr lang="ru-RU" sz="3200" b="1" i="1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здравоохранения </a:t>
            </a:r>
            <a:r>
              <a:rPr lang="ru-RU" sz="3200" b="1" i="1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качественно новый уровень!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437" y="2554014"/>
            <a:ext cx="2406156" cy="393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74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79f553c0db5d6644083973b7d8ecc3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70617" y="1459367"/>
            <a:ext cx="5447212" cy="466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8047" y="1367250"/>
            <a:ext cx="642257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Расстояние до г. Кирова – 120 км., наличие железнодорожного сообщения и федеральной автодороги;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b="1" i="1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населения района  - 16713 тысячи человек; в том числе детского населения – 2772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24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83 населенных </a:t>
            </a:r>
            <a:r>
              <a:rPr lang="ru-RU" alt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пункта;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sz="2400" b="1" i="1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sz="24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Зуевский район граничит с </a:t>
            </a:r>
            <a:r>
              <a:rPr lang="ru-RU" alt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шестью районами </a:t>
            </a:r>
            <a:r>
              <a:rPr lang="ru-RU" altLang="ru-RU" sz="24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Кирово-Чепецким, </a:t>
            </a:r>
            <a:r>
              <a:rPr lang="ru-RU" altLang="ru-RU" sz="2400" b="1" i="1" dirty="0" err="1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Белохолуницким</a:t>
            </a:r>
            <a:r>
              <a:rPr lang="ru-RU" altLang="ru-RU" sz="24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Слободским, </a:t>
            </a:r>
            <a:r>
              <a:rPr lang="ru-RU" altLang="ru-RU" sz="2400" b="1" i="1" dirty="0" err="1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Фаленским</a:t>
            </a:r>
            <a:r>
              <a:rPr lang="ru-RU" altLang="ru-RU" sz="24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Богородским, </a:t>
            </a:r>
            <a:r>
              <a:rPr lang="ru-RU" altLang="ru-RU" sz="2400" b="1" i="1" dirty="0" err="1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Куменским</a:t>
            </a:r>
            <a:r>
              <a:rPr lang="ru-RU" altLang="ru-RU" sz="24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Заголовок 8"/>
          <p:cNvSpPr txBox="1">
            <a:spLocks/>
          </p:cNvSpPr>
          <p:nvPr/>
        </p:nvSpPr>
        <p:spPr>
          <a:xfrm>
            <a:off x="1776549" y="128613"/>
            <a:ext cx="8621485" cy="730309"/>
          </a:xfrm>
          <a:prstGeom prst="rect">
            <a:avLst/>
          </a:prstGeom>
          <a:noFill/>
          <a:ln>
            <a:noFill/>
          </a:ln>
          <a:effectLst>
            <a:glow rad="127000">
              <a:srgbClr val="0070C0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cap="none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Зуевский район</a:t>
            </a:r>
            <a:endParaRPr lang="ru-RU" sz="4100" b="1" cap="none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4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Лось\Мои документы\Мои рисунки\DSC_6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50" y="2482973"/>
            <a:ext cx="5617882" cy="3734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9132" y="1005805"/>
            <a:ext cx="6156150" cy="410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266710" y="773190"/>
            <a:ext cx="6422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Железнодорожный вокзал </a:t>
            </a:r>
          </a:p>
          <a:p>
            <a:pPr algn="ctr"/>
            <a:r>
              <a:rPr lang="ru-RU" sz="36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станции </a:t>
            </a:r>
            <a:r>
              <a:rPr lang="ru-RU" sz="36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Зуевка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78219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58" r="32" b="7047"/>
          <a:stretch/>
        </p:blipFill>
        <p:spPr>
          <a:xfrm>
            <a:off x="1821305" y="1244861"/>
            <a:ext cx="8679181" cy="539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78257" y="336408"/>
            <a:ext cx="1176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 сентября 2019 </a:t>
            </a: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открыта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новая школа в </a:t>
            </a:r>
            <a:r>
              <a:rPr lang="ru-RU" sz="3200" b="1" i="1" dirty="0" err="1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г.Зуевка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825 мест</a:t>
            </a:r>
          </a:p>
        </p:txBody>
      </p:sp>
    </p:spTree>
    <p:extLst>
      <p:ext uri="{BB962C8B-B14F-4D97-AF65-F5344CB8AC3E}">
        <p14:creationId xmlns:p14="http://schemas.microsoft.com/office/powerpoint/2010/main" xmlns="" val="34575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091" y="3276638"/>
            <a:ext cx="4691743" cy="351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380"/>
          <a:stretch/>
        </p:blipFill>
        <p:spPr>
          <a:xfrm>
            <a:off x="6505303" y="3489198"/>
            <a:ext cx="5463457" cy="3303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5" t="20960" r="9881" b="13311"/>
          <a:stretch/>
        </p:blipFill>
        <p:spPr>
          <a:xfrm>
            <a:off x="6404570" y="520322"/>
            <a:ext cx="5603379" cy="2862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64292" y="425275"/>
            <a:ext cx="64225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 в районе предоставляют: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</a:t>
            </a:r>
            <a:endParaRPr lang="ru-RU" sz="2800" b="1" i="1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Детско-юношеская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спортивная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</a:t>
            </a:r>
            <a:endParaRPr lang="ru-RU" sz="28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музыкальная школа</a:t>
            </a:r>
          </a:p>
        </p:txBody>
      </p:sp>
    </p:spTree>
    <p:extLst>
      <p:ext uri="{BB962C8B-B14F-4D97-AF65-F5344CB8AC3E}">
        <p14:creationId xmlns:p14="http://schemas.microsoft.com/office/powerpoint/2010/main" xmlns="" val="13899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Лось\Мои документы\Мои рисунки\large_iin-gzrgl dhbsgkivo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924" y="434347"/>
            <a:ext cx="5402031" cy="418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980" y="2942561"/>
            <a:ext cx="5399151" cy="371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434347"/>
            <a:ext cx="64225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Дом-музей братьев-художников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В.М. и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А.М. Васнецовых в </a:t>
            </a:r>
            <a:r>
              <a:rPr lang="ru-RU" sz="2800" b="1" i="1" dirty="0" err="1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с.Рябово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является </a:t>
            </a:r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культурной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 исторической  ценностью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52308" y="5031063"/>
            <a:ext cx="64225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 открыт в 1981 году, прилегающая к нему территория является заповедной </a:t>
            </a:r>
            <a:r>
              <a:rPr lang="ru-RU" sz="28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зоной</a:t>
            </a:r>
            <a:endParaRPr lang="ru-RU" sz="28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6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8"/>
          <p:cNvSpPr txBox="1">
            <a:spLocks/>
          </p:cNvSpPr>
          <p:nvPr/>
        </p:nvSpPr>
        <p:spPr>
          <a:xfrm>
            <a:off x="1528647" y="0"/>
            <a:ext cx="8621485" cy="730309"/>
          </a:xfrm>
          <a:prstGeom prst="rect">
            <a:avLst/>
          </a:prstGeom>
          <a:noFill/>
          <a:ln>
            <a:noFill/>
          </a:ln>
          <a:effectLst>
            <a:glow rad="127000">
              <a:srgbClr val="0070C0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cap="none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Здравоохранение района</a:t>
            </a:r>
            <a:endParaRPr lang="ru-RU" sz="4100" b="1" cap="none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461" y="843294"/>
            <a:ext cx="117348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Здравоохранения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района представлено Кировским областным государственным бюджетным учреждением здравоохранения II уровня «Зуевская центральная районная больница»: </a:t>
            </a:r>
            <a:endParaRPr lang="ru-RU" sz="3200" b="1" i="1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амбулаториями с отделениями врачей общей семейной практики;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15 фельдшерско-акушерскими пунктами, 9 </a:t>
            </a: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медицинскими кабинетами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 образовательных учреждениях.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настоящий момент в больнице </a:t>
            </a: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83 койки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круглосуточного пребывания, 28 </a:t>
            </a: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 </a:t>
            </a: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дневном стационаре;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мощность поликлиники составляет 325 посещений в смену.</a:t>
            </a:r>
          </a:p>
        </p:txBody>
      </p:sp>
    </p:spTree>
    <p:extLst>
      <p:ext uri="{BB962C8B-B14F-4D97-AF65-F5344CB8AC3E}">
        <p14:creationId xmlns:p14="http://schemas.microsoft.com/office/powerpoint/2010/main" xmlns="" val="27850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8"/>
          <p:cNvSpPr txBox="1">
            <a:spLocks/>
          </p:cNvSpPr>
          <p:nvPr/>
        </p:nvSpPr>
        <p:spPr>
          <a:xfrm>
            <a:off x="1497116" y="0"/>
            <a:ext cx="8621485" cy="730309"/>
          </a:xfrm>
          <a:prstGeom prst="rect">
            <a:avLst/>
          </a:prstGeom>
          <a:noFill/>
          <a:ln>
            <a:noFill/>
          </a:ln>
          <a:effectLst>
            <a:glow rad="127000">
              <a:srgbClr val="0070C0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cap="none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Активный коллектив</a:t>
            </a:r>
            <a:endParaRPr lang="ru-RU" sz="4100" b="1" cap="none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461" y="843294"/>
            <a:ext cx="11734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	 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345" y="1794955"/>
            <a:ext cx="10142484" cy="46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850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64000"/>
              </a:srgbClr>
            </a:gs>
            <a:gs pos="50000">
              <a:srgbClr val="0070C0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6663" y="1575078"/>
            <a:ext cx="5871478" cy="440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1776549" y="128613"/>
            <a:ext cx="8621485" cy="730309"/>
          </a:xfrm>
          <a:prstGeom prst="rect">
            <a:avLst/>
          </a:prstGeom>
          <a:noFill/>
          <a:ln>
            <a:noFill/>
          </a:ln>
          <a:effectLst>
            <a:glow rad="127000">
              <a:srgbClr val="0070C0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cap="none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Отделения стационара</a:t>
            </a:r>
            <a:endParaRPr lang="ru-RU" sz="4100" b="1" cap="none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1670" y="1643379"/>
            <a:ext cx="64225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Терапевтическое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Хирургическое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Гинекологическое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Детское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Инфекционное</a:t>
            </a:r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Анестезиологии и</a:t>
            </a:r>
          </a:p>
          <a:p>
            <a:r>
              <a:rPr lang="ru-RU" sz="3200" b="1" i="1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реаниматологии</a:t>
            </a:r>
          </a:p>
          <a:p>
            <a:pPr marL="514350" indent="-514350"/>
            <a:endParaRPr lang="ru-RU" sz="3200" b="1" i="1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0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697</TotalTime>
  <Words>298</Words>
  <Application>Microsoft Office PowerPoint</Application>
  <PresentationFormat>Произвольный</PresentationFormat>
  <Paragraphs>73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Сетка</vt:lpstr>
      <vt:lpstr>Кировское областное государственное бюджетное учреждение здравоохранения «Зуевская центральная районная больница»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</vt:lpstr>
      <vt:lpstr> 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FANn</dc:creator>
  <cp:lastModifiedBy>sekret</cp:lastModifiedBy>
  <cp:revision>53</cp:revision>
  <dcterms:created xsi:type="dcterms:W3CDTF">2019-03-12T11:40:02Z</dcterms:created>
  <dcterms:modified xsi:type="dcterms:W3CDTF">2025-03-17T07:08:23Z</dcterms:modified>
</cp:coreProperties>
</file>